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118" r:id="rId2"/>
    <p:sldId id="2146" r:id="rId3"/>
    <p:sldId id="2129" r:id="rId4"/>
    <p:sldId id="2141" r:id="rId5"/>
    <p:sldId id="2148" r:id="rId6"/>
    <p:sldId id="2147" r:id="rId7"/>
    <p:sldId id="2143" r:id="rId8"/>
  </p:sldIdLst>
  <p:sldSz cx="12192000" cy="6858000"/>
  <p:notesSz cx="7010400" cy="92964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456" userDrawn="1">
          <p15:clr>
            <a:srgbClr val="A4A3A4"/>
          </p15:clr>
        </p15:guide>
        <p15:guide id="5" pos="7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6569"/>
    <a:srgbClr val="5E7361"/>
    <a:srgbClr val="002E6D"/>
    <a:srgbClr val="272626"/>
    <a:srgbClr val="AB162B"/>
    <a:srgbClr val="B2B7BB"/>
    <a:srgbClr val="C78A3D"/>
    <a:srgbClr val="C4122F"/>
    <a:srgbClr val="343433"/>
    <a:srgbClr val="00B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3"/>
    <p:restoredTop sz="94149"/>
  </p:normalViewPr>
  <p:slideViewPr>
    <p:cSldViewPr snapToGrid="0" showGuides="1">
      <p:cViewPr varScale="1">
        <p:scale>
          <a:sx n="77" d="100"/>
          <a:sy n="77" d="100"/>
        </p:scale>
        <p:origin x="485" y="72"/>
      </p:cViewPr>
      <p:guideLst>
        <p:guide orient="horz" pos="720"/>
        <p:guide orient="horz" pos="960"/>
        <p:guide orient="horz" pos="3888"/>
        <p:guide pos="456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04" y="17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for a full photo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836309"/>
            <a:ext cx="9144000" cy="1524001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4000" b="1"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4591957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A red letter w on a black background&#10;&#10;Description automatically generate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8" y="990600"/>
            <a:ext cx="3393650" cy="1097280"/>
          </a:xfrm>
          <a:prstGeom prst="rect">
            <a:avLst/>
          </a:prstGeom>
        </p:spPr>
      </p:pic>
      <p:pic>
        <p:nvPicPr>
          <p:cNvPr id="12" name="Picture 11" descr="A grey logo with text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9" b="12037"/>
          <a:stretch>
            <a:fillRect/>
          </a:stretch>
        </p:blipFill>
        <p:spPr>
          <a:xfrm>
            <a:off x="8112370" y="2836309"/>
            <a:ext cx="4079630" cy="4021691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3800"/>
              </a:lnSpc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 err="1"/>
              <a:t>ghghghg</a:t>
            </a:r>
            <a:endParaRPr lang="en-US" dirty="0"/>
          </a:p>
        </p:txBody>
      </p:sp>
      <p:sp>
        <p:nvSpPr>
          <p:cNvPr id="36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609600" y="1798655"/>
            <a:ext cx="3560461" cy="20096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609599" y="3971259"/>
            <a:ext cx="3560461" cy="20096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4315769" y="1798655"/>
            <a:ext cx="3560461" cy="20096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4315768" y="3971259"/>
            <a:ext cx="3560461" cy="20096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8021940" y="1798655"/>
            <a:ext cx="3560461" cy="20096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8021939" y="3971259"/>
            <a:ext cx="3560461" cy="2009669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3"/>
          <p:cNvSpPr>
            <a:spLocks noGrp="1"/>
          </p:cNvSpPr>
          <p:nvPr>
            <p:ph type="tbl" sz="quarter" idx="16"/>
          </p:nvPr>
        </p:nvSpPr>
        <p:spPr>
          <a:xfrm>
            <a:off x="609599" y="1798638"/>
            <a:ext cx="10972801" cy="4183062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609600" y="1798654"/>
            <a:ext cx="3560461" cy="35585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4315769" y="1798655"/>
            <a:ext cx="3560461" cy="35585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8021940" y="1798655"/>
            <a:ext cx="3560461" cy="35585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7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27374" y="539694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15769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21939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7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15769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21939" y="5396947"/>
            <a:ext cx="3560461" cy="69331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400"/>
            </a:lvl3pPr>
            <a:lvl4pPr marL="914400" indent="0" algn="ctr">
              <a:buNone/>
              <a:defRPr sz="1400"/>
            </a:lvl4pPr>
            <a:lvl5pPr marL="11430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609600" y="1798638"/>
            <a:ext cx="3560763" cy="3559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315617" y="1798014"/>
            <a:ext cx="3560763" cy="3559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8021634" y="1798014"/>
            <a:ext cx="3560763" cy="355917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 algn="ctr">
            <a:noFill/>
            <a:miter lim="800000"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 descr="A grey logo with tex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 algn="ctr">
            <a:noFill/>
            <a:miter lim="800000"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rgbClr val="AB162B"/>
          </a:solidFill>
          <a:ln w="12700" cap="sq" algn="ctr">
            <a:noFill/>
            <a:miter lim="800000"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09600" y="4024064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09600" y="2268416"/>
            <a:ext cx="9144000" cy="1524001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433137" y="436024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8" name="Picture 17" descr="A grey logo with tex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9" b="12037"/>
          <a:stretch>
            <a:fillRect/>
          </a:stretch>
        </p:blipFill>
        <p:spPr>
          <a:xfrm>
            <a:off x="8112370" y="2836309"/>
            <a:ext cx="4079630" cy="4021691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48200"/>
          </a:xfrm>
        </p:spPr>
        <p:txBody>
          <a:bodyPr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609600" y="1795464"/>
            <a:ext cx="3491097" cy="4189412"/>
          </a:xfrm>
        </p:spPr>
        <p:txBody>
          <a:bodyPr anchor="ctr" anchorCtr="0"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263325" y="1799550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263322" y="3975484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004175" y="1795464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004172" y="3971398"/>
            <a:ext cx="3578225" cy="201295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8091303" y="1795464"/>
            <a:ext cx="3491097" cy="4189412"/>
          </a:xfrm>
        </p:spPr>
        <p:txBody>
          <a:bodyPr anchor="ctr" anchorCtr="0"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9603" y="1799550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09600" y="3975484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350453" y="1795464"/>
            <a:ext cx="3578225" cy="2012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4350450" y="3971398"/>
            <a:ext cx="3578225" cy="201295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609600" y="1795464"/>
            <a:ext cx="4141304" cy="4189412"/>
          </a:xfrm>
        </p:spPr>
        <p:txBody>
          <a:bodyPr anchor="ctr" anchorCtr="0"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19688" y="1795463"/>
            <a:ext cx="6462712" cy="4189412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609600" y="1795464"/>
            <a:ext cx="4141304" cy="4189412"/>
          </a:xfrm>
        </p:spPr>
        <p:txBody>
          <a:bodyPr anchor="ctr" anchorCtr="0"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4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5119688" y="1795463"/>
            <a:ext cx="6462712" cy="4189412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7441096" y="1795464"/>
            <a:ext cx="4141304" cy="4189412"/>
          </a:xfrm>
        </p:spPr>
        <p:txBody>
          <a:bodyPr anchor="ctr" anchorCtr="0"/>
          <a:lstStyle>
            <a:lvl1pPr>
              <a:buClr>
                <a:srgbClr val="C4122F"/>
              </a:buClr>
              <a:defRPr/>
            </a:lvl1pPr>
            <a:lvl2pPr>
              <a:buClr>
                <a:srgbClr val="C4122F"/>
              </a:buClr>
              <a:defRPr/>
            </a:lvl2pPr>
            <a:lvl3pPr>
              <a:buClr>
                <a:srgbClr val="C4122F"/>
              </a:buClr>
              <a:defRPr/>
            </a:lvl3pPr>
            <a:lvl4pPr>
              <a:buClr>
                <a:srgbClr val="C4122F"/>
              </a:buClr>
              <a:defRPr/>
            </a:lvl4pPr>
            <a:lvl5pPr>
              <a:buClr>
                <a:srgbClr val="C4122F"/>
              </a:buCl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" y="1795463"/>
            <a:ext cx="6462712" cy="4189412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27048"/>
            <a:ext cx="5283200" cy="4495800"/>
          </a:xfrm>
        </p:spPr>
        <p:txBody>
          <a:bodyPr>
            <a:normAutofit/>
          </a:bodyPr>
          <a:lstStyle>
            <a:lvl1pPr>
              <a:buClr>
                <a:srgbClr val="C4122F"/>
              </a:buClr>
              <a:defRPr sz="2400"/>
            </a:lvl1pPr>
            <a:lvl2pPr>
              <a:buClr>
                <a:srgbClr val="C4122F"/>
              </a:buClr>
              <a:defRPr sz="2000"/>
            </a:lvl2pPr>
            <a:lvl3pPr>
              <a:buClr>
                <a:srgbClr val="C4122F"/>
              </a:buClr>
              <a:defRPr sz="1800"/>
            </a:lvl3pPr>
            <a:lvl4pPr>
              <a:buClr>
                <a:srgbClr val="C4122F"/>
              </a:buClr>
              <a:defRPr sz="1600"/>
            </a:lvl4pPr>
            <a:lvl5pPr>
              <a:buClr>
                <a:srgbClr val="C4122F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2" y="1527048"/>
            <a:ext cx="5283200" cy="4495800"/>
          </a:xfrm>
        </p:spPr>
        <p:txBody>
          <a:bodyPr>
            <a:normAutofit/>
          </a:bodyPr>
          <a:lstStyle>
            <a:lvl1pPr>
              <a:buClr>
                <a:srgbClr val="C4122F"/>
              </a:buClr>
              <a:defRPr sz="2400"/>
            </a:lvl1pPr>
            <a:lvl2pPr>
              <a:buClr>
                <a:srgbClr val="C4122F"/>
              </a:buClr>
              <a:defRPr sz="2000"/>
            </a:lvl2pPr>
            <a:lvl3pPr>
              <a:buClr>
                <a:srgbClr val="C4122F"/>
              </a:buClr>
              <a:defRPr sz="1800"/>
            </a:lvl3pPr>
            <a:lvl4pPr>
              <a:buClr>
                <a:srgbClr val="C4122F"/>
              </a:buClr>
              <a:defRPr sz="1600"/>
            </a:lvl4pPr>
            <a:lvl5pPr>
              <a:buClr>
                <a:srgbClr val="C4122F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3090"/>
            <a:ext cx="10972800" cy="800100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rgbClr val="AB1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5" name="Picture 4" descr="A red letter w on a black background&#10;&#10;Description automatically generated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28" y="6237513"/>
            <a:ext cx="1131217" cy="365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dt="0"/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600" b="1" kern="1200">
          <a:solidFill>
            <a:srgbClr val="272626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rgbClr val="AB162B"/>
        </a:buClr>
        <a:buFont typeface="Arial" panose="020B0604020202020204" pitchFamily="34" charset="0"/>
        <a:buChar char="•"/>
        <a:defRPr sz="2400" kern="1200">
          <a:solidFill>
            <a:srgbClr val="272626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rgbClr val="AB162B"/>
        </a:buClr>
        <a:buFont typeface="Verdana" panose="020B0604030504040204" pitchFamily="34" charset="0"/>
        <a:buChar char="─"/>
        <a:defRPr sz="2000" kern="1200">
          <a:solidFill>
            <a:srgbClr val="272626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rgbClr val="AB162B"/>
        </a:buClr>
        <a:buFont typeface="Wingdings" panose="05000000000000000000" pitchFamily="2" charset="2"/>
        <a:buChar char="§"/>
        <a:defRPr sz="1800" kern="1200">
          <a:solidFill>
            <a:srgbClr val="272626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rgbClr val="AB162B"/>
        </a:buClr>
        <a:buFont typeface="Courier New" panose="02070309020205020404" pitchFamily="49" charset="0"/>
        <a:buChar char="o"/>
        <a:defRPr sz="1600" kern="1200">
          <a:solidFill>
            <a:srgbClr val="272626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rgbClr val="AB162B"/>
        </a:buClr>
        <a:buFont typeface="Arial" panose="020B0604020202020204" pitchFamily="34" charset="0"/>
        <a:buChar char="•"/>
        <a:defRPr sz="1600" kern="1200" baseline="0">
          <a:solidFill>
            <a:srgbClr val="272626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825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sq" algn="ctr">
            <a:noFill/>
            <a:miter lim="800000"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667172"/>
            <a:ext cx="5456255" cy="175319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21539" y="5132136"/>
            <a:ext cx="3270461" cy="118409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8540" y="1112883"/>
            <a:ext cx="4714970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5000" b="1" spc="-50" dirty="0">
                <a:solidFill>
                  <a:srgbClr val="AB162B"/>
                </a:solidFill>
                <a:latin typeface="Arial" panose="020B0604020202020204"/>
                <a:cs typeface="Arial" panose="020B0604020202020204"/>
              </a:rPr>
              <a:t>Einstein Vision</a:t>
            </a:r>
            <a:endParaRPr lang="en-US" sz="3600" dirty="0">
              <a:solidFill>
                <a:srgbClr val="AB162B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250521" y="487262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-125260" y="271814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65455" y="-2216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7" name="Picture 6" descr="A red letter w on a black background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00" y="5370126"/>
            <a:ext cx="2177592" cy="7040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4182" y="3047607"/>
            <a:ext cx="5023636" cy="12683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Group 12</a:t>
            </a:r>
            <a:endParaRPr lang="en-IN" sz="54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632" y="4943208"/>
            <a:ext cx="5141623" cy="13730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Team Members: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Abhijeet Sanjay Rathi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Anuj Jagetia</a:t>
            </a:r>
            <a:endParaRPr lang="en-IN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</a:t>
            </a:r>
            <a:endParaRPr lang="en-IN" dirty="0"/>
          </a:p>
        </p:txBody>
      </p:sp>
      <p:pic>
        <p:nvPicPr>
          <p:cNvPr id="23" name="video_data_g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5261" y="1454785"/>
            <a:ext cx="7856855" cy="4966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63090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 dirty="0"/>
              <a:t>Network Architecture</a:t>
            </a:r>
          </a:p>
        </p:txBody>
      </p:sp>
      <p:pic>
        <p:nvPicPr>
          <p:cNvPr id="13" name="Picture Placeholder 12" descr="network_arch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1541145" y="1845310"/>
            <a:ext cx="9456420" cy="3896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ty at night with lights&#10;&#10;Description automatically generated">
            <a:extLst>
              <a:ext uri="{FF2B5EF4-FFF2-40B4-BE49-F238E27FC236}">
                <a16:creationId xmlns:a16="http://schemas.microsoft.com/office/drawing/2014/main" id="{A9F1294E-8241-F717-CE64-001CDD9D9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Failures Cases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75496-861C-9D14-E166-B2CE0BEDCDF8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Not Enough Trajectory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Orientation error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Constant Learning Rate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Data Generation with gnss repository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63090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 dirty="0"/>
              <a:t>Conclusion and 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6AFA2-5B7B-6BB7-5577-C09038CD2D77}"/>
              </a:ext>
            </a:extLst>
          </p:cNvPr>
          <p:cNvSpPr txBox="1"/>
          <p:nvPr/>
        </p:nvSpPr>
        <p:spPr>
          <a:xfrm>
            <a:off x="1278513" y="2493759"/>
            <a:ext cx="5519851" cy="29528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Novel Deep Learning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Promising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Learning Under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Efficiency and Semi-supervised Learning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Network Architecture Innovations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387652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63090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17" name="Picture Placeholder 16" descr="A diagram of a person climbing&#10;&#10;Description automatically generated">
            <a:extLst>
              <a:ext uri="{FF2B5EF4-FFF2-40B4-BE49-F238E27FC236}">
                <a16:creationId xmlns:a16="http://schemas.microsoft.com/office/drawing/2014/main" id="{8CA13ECF-5082-3BFB-226D-50C4A38D1A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6" r="12646"/>
          <a:stretch>
            <a:fillRect/>
          </a:stretch>
        </p:blipFill>
        <p:spPr>
          <a:xfrm>
            <a:off x="1125099" y="1296966"/>
            <a:ext cx="2811593" cy="2595969"/>
          </a:xfrm>
        </p:spPr>
      </p:pic>
      <p:pic>
        <p:nvPicPr>
          <p:cNvPr id="19" name="Picture 18" descr="A diagram of a map&#10;&#10;Description automatically generated">
            <a:extLst>
              <a:ext uri="{FF2B5EF4-FFF2-40B4-BE49-F238E27FC236}">
                <a16:creationId xmlns:a16="http://schemas.microsoft.com/office/drawing/2014/main" id="{9F99F0E0-A390-269A-2459-008FF001A3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6" y="1434273"/>
            <a:ext cx="3108761" cy="2407092"/>
          </a:xfrm>
          <a:prstGeom prst="rect">
            <a:avLst/>
          </a:prstGeom>
        </p:spPr>
      </p:pic>
      <p:pic>
        <p:nvPicPr>
          <p:cNvPr id="21" name="Picture 20" descr="A graph of a diagram&#10;&#10;Description automatically generated">
            <a:extLst>
              <a:ext uri="{FF2B5EF4-FFF2-40B4-BE49-F238E27FC236}">
                <a16:creationId xmlns:a16="http://schemas.microsoft.com/office/drawing/2014/main" id="{FA9224BC-E469-F700-E406-74F89135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0" y="3892935"/>
            <a:ext cx="3451047" cy="2595968"/>
          </a:xfrm>
          <a:prstGeom prst="rect">
            <a:avLst/>
          </a:prstGeom>
        </p:spPr>
      </p:pic>
      <p:pic>
        <p:nvPicPr>
          <p:cNvPr id="23" name="Picture 22" descr="A graph of a graph showing a circle with lines and a number&#10;&#10;Description automatically generated with medium confidence">
            <a:extLst>
              <a:ext uri="{FF2B5EF4-FFF2-40B4-BE49-F238E27FC236}">
                <a16:creationId xmlns:a16="http://schemas.microsoft.com/office/drawing/2014/main" id="{43F61C37-D21E-70ED-90A3-EA4915D444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63" y="3835372"/>
            <a:ext cx="3196086" cy="2595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42B886-91F2-65F0-78FC-CA7176F01148}"/>
              </a:ext>
            </a:extLst>
          </p:cNvPr>
          <p:cNvSpPr txBox="1"/>
          <p:nvPr/>
        </p:nvSpPr>
        <p:spPr>
          <a:xfrm>
            <a:off x="3622084" y="2461052"/>
            <a:ext cx="1956619" cy="35353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Test case for Inertial </a:t>
            </a:r>
            <a:endParaRPr lang="en-IN" sz="1600" dirty="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8892C4-3DF1-799E-B291-57E658FFED45}"/>
              </a:ext>
            </a:extLst>
          </p:cNvPr>
          <p:cNvSpPr txBox="1"/>
          <p:nvPr/>
        </p:nvSpPr>
        <p:spPr>
          <a:xfrm>
            <a:off x="3843690" y="4956590"/>
            <a:ext cx="1956619" cy="35353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Test case for SGD Optimizer </a:t>
            </a:r>
            <a:endParaRPr lang="en-IN" sz="1600" dirty="0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E4860-D882-3E21-2065-1DC71B374519}"/>
              </a:ext>
            </a:extLst>
          </p:cNvPr>
          <p:cNvSpPr txBox="1"/>
          <p:nvPr/>
        </p:nvSpPr>
        <p:spPr>
          <a:xfrm>
            <a:off x="8873719" y="2418183"/>
            <a:ext cx="1956619" cy="35353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Test case for Visual </a:t>
            </a:r>
            <a:endParaRPr lang="en-IN" sz="1600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A19C62-DFAC-BDC3-74D2-513CA6856AB3}"/>
              </a:ext>
            </a:extLst>
          </p:cNvPr>
          <p:cNvSpPr txBox="1"/>
          <p:nvPr/>
        </p:nvSpPr>
        <p:spPr>
          <a:xfrm>
            <a:off x="9297393" y="4925966"/>
            <a:ext cx="1956619" cy="35353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/>
              <a:t>Test case for </a:t>
            </a:r>
            <a:r>
              <a:rPr lang="en-US" sz="1600" dirty="0" err="1"/>
              <a:t>AdamW</a:t>
            </a:r>
            <a:r>
              <a:rPr lang="en-US" sz="1600" dirty="0"/>
              <a:t> Optimizer </a:t>
            </a:r>
            <a:endParaRPr lang="en-IN" sz="160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E0B33B-8DBB-377E-9FDA-831219DDC4EA}"/>
              </a:ext>
            </a:extLst>
          </p:cNvPr>
          <p:cNvSpPr txBox="1"/>
          <p:nvPr/>
        </p:nvSpPr>
        <p:spPr>
          <a:xfrm>
            <a:off x="5020841" y="3674084"/>
            <a:ext cx="931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Circle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562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2131142"/>
            <a:ext cx="7924800" cy="2595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500" dirty="0"/>
              <a:t>Thank You</a:t>
            </a:r>
            <a:endParaRPr lang="en-IN" sz="16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</a:ln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81</Words>
  <Application>Microsoft Office PowerPoint</Application>
  <PresentationFormat>Widescreen</PresentationFormat>
  <Paragraphs>34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Courier New</vt:lpstr>
      <vt:lpstr>Verdana</vt:lpstr>
      <vt:lpstr>Wingdings</vt:lpstr>
      <vt:lpstr>WPI-White</vt:lpstr>
      <vt:lpstr>PowerPoint Presentation</vt:lpstr>
      <vt:lpstr>Data Generation </vt:lpstr>
      <vt:lpstr>Network Architecture</vt:lpstr>
      <vt:lpstr>Failures Cases </vt:lpstr>
      <vt:lpstr>Conclusion and Future Scope</vt:lpstr>
      <vt:lpstr>Results</vt:lpstr>
      <vt:lpstr>PowerPoint Presentation</vt:lpstr>
    </vt:vector>
  </TitlesOfParts>
  <Company>WPI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This Will Work</dc:title>
  <dc:creator>Siegel, Kyle</dc:creator>
  <cp:lastModifiedBy>Rathi, Abhijeet Sanjay</cp:lastModifiedBy>
  <cp:revision>35</cp:revision>
  <cp:lastPrinted>2023-02-14T12:46:00Z</cp:lastPrinted>
  <dcterms:created xsi:type="dcterms:W3CDTF">2023-02-08T18:44:00Z</dcterms:created>
  <dcterms:modified xsi:type="dcterms:W3CDTF">2024-04-29T03:41:33Z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F530E50749404688B6AE113239E1D0B0_12</vt:lpwstr>
  </property>
  <property fmtid="{D5CDD505-2E9C-101B-9397-08002B2CF9AE}" pid="3" name="KSOProductBuildVer">
    <vt:lpwstr>1033-12.2.0.13472</vt:lpwstr>
  </property>
</Properties>
</file>